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5CFC0-07F2-4AF0-9FAB-1D44B4B0510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BDC255EC-D1E5-4889-ADAA-0F73B0A4F66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Y" sz="1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Calidad de los procesos académicos</a:t>
          </a:r>
          <a:endParaRPr lang="es-PY" sz="13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7C292D-F034-4BD2-AAC5-38D2E2194882}" type="parTrans" cxnId="{564ADAE4-4269-4A1F-8456-BC9408E6374C}">
      <dgm:prSet/>
      <dgm:spPr/>
      <dgm:t>
        <a:bodyPr/>
        <a:lstStyle/>
        <a:p>
          <a:endParaRPr lang="es-PY"/>
        </a:p>
      </dgm:t>
    </dgm:pt>
    <dgm:pt modelId="{30E5FA6A-E0D9-4C13-BCA3-6EC642395027}" type="sibTrans" cxnId="{564ADAE4-4269-4A1F-8456-BC9408E6374C}">
      <dgm:prSet/>
      <dgm:spPr/>
      <dgm:t>
        <a:bodyPr/>
        <a:lstStyle/>
        <a:p>
          <a:endParaRPr lang="es-PY"/>
        </a:p>
      </dgm:t>
    </dgm:pt>
    <dgm:pt modelId="{7A262B23-9C18-4DB0-BF36-E4A41A805101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Investigación, Desarrollo Tecnológico e Innovación (I+D+I)</a:t>
          </a:r>
          <a:endParaRPr lang="es-PY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20E10A-722F-4A2C-825F-1C36BA2752B6}" type="parTrans" cxnId="{9E6898EF-CEFE-48F9-9D48-0020CD13FED1}">
      <dgm:prSet/>
      <dgm:spPr/>
      <dgm:t>
        <a:bodyPr/>
        <a:lstStyle/>
        <a:p>
          <a:endParaRPr lang="es-PY"/>
        </a:p>
      </dgm:t>
    </dgm:pt>
    <dgm:pt modelId="{077AB6A9-808C-4140-BF7F-C814C6D3FF57}" type="sibTrans" cxnId="{9E6898EF-CEFE-48F9-9D48-0020CD13FED1}">
      <dgm:prSet/>
      <dgm:spPr/>
      <dgm:t>
        <a:bodyPr/>
        <a:lstStyle/>
        <a:p>
          <a:endParaRPr lang="es-PY"/>
        </a:p>
      </dgm:t>
    </dgm:pt>
    <dgm:pt modelId="{FB91613E-62B6-4800-852E-38D7B9561516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PY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Vinculación con la sociedad a través de la extensión universitaria</a:t>
          </a:r>
        </a:p>
      </dgm:t>
    </dgm:pt>
    <dgm:pt modelId="{76F4B7B7-885F-45A9-B213-7B75B224C715}" type="parTrans" cxnId="{99220152-4719-4103-8B95-15BE15BBF977}">
      <dgm:prSet/>
      <dgm:spPr/>
      <dgm:t>
        <a:bodyPr/>
        <a:lstStyle/>
        <a:p>
          <a:endParaRPr lang="es-PY"/>
        </a:p>
      </dgm:t>
    </dgm:pt>
    <dgm:pt modelId="{836A64BC-B935-4AEA-95CE-1441A19BB6CD}" type="sibTrans" cxnId="{99220152-4719-4103-8B95-15BE15BBF977}">
      <dgm:prSet/>
      <dgm:spPr/>
      <dgm:t>
        <a:bodyPr/>
        <a:lstStyle/>
        <a:p>
          <a:endParaRPr lang="es-PY"/>
        </a:p>
      </dgm:t>
    </dgm:pt>
    <dgm:pt modelId="{02F7A59E-96FB-4B1A-9710-2EECDBC78DD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Y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Desarrollo</a:t>
          </a:r>
          <a:r>
            <a:rPr lang="es-PY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PY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Institucional</a:t>
          </a:r>
        </a:p>
      </dgm:t>
    </dgm:pt>
    <dgm:pt modelId="{B2588672-53BC-4C27-9E5F-30B15C16475E}" type="parTrans" cxnId="{09E77FB1-BD80-4569-BA6F-4D23A1482565}">
      <dgm:prSet/>
      <dgm:spPr/>
      <dgm:t>
        <a:bodyPr/>
        <a:lstStyle/>
        <a:p>
          <a:endParaRPr lang="es-PY"/>
        </a:p>
      </dgm:t>
    </dgm:pt>
    <dgm:pt modelId="{E0F9138B-A5A5-4089-A4B7-5BF645D12479}" type="sibTrans" cxnId="{09E77FB1-BD80-4569-BA6F-4D23A1482565}">
      <dgm:prSet/>
      <dgm:spPr/>
      <dgm:t>
        <a:bodyPr/>
        <a:lstStyle/>
        <a:p>
          <a:endParaRPr lang="es-PY"/>
        </a:p>
      </dgm:t>
    </dgm:pt>
    <dgm:pt modelId="{E87BB2B1-7FAF-4911-BC6C-661F46236010}" type="pres">
      <dgm:prSet presAssocID="{D5C5CFC0-07F2-4AF0-9FAB-1D44B4B051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655FB5F0-BF2B-40F5-833D-6358430A8693}" type="pres">
      <dgm:prSet presAssocID="{BDC255EC-D1E5-4889-ADAA-0F73B0A4F668}" presName="composite" presStyleCnt="0"/>
      <dgm:spPr/>
    </dgm:pt>
    <dgm:pt modelId="{872076AF-1780-4665-A6FF-681B8137C8E4}" type="pres">
      <dgm:prSet presAssocID="{BDC255EC-D1E5-4889-ADAA-0F73B0A4F668}" presName="imgShp" presStyleLbl="fgImgPlace1" presStyleIdx="0" presStyleCnt="4" custLinFactNeighborX="-685" custLinFactNeighborY="17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Y"/>
        </a:p>
      </dgm:t>
    </dgm:pt>
    <dgm:pt modelId="{5014590A-7C8D-4160-85A0-D0B85B0166FD}" type="pres">
      <dgm:prSet presAssocID="{BDC255EC-D1E5-4889-ADAA-0F73B0A4F66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ABB652C-65E4-475E-BB16-0F3ED2960E65}" type="pres">
      <dgm:prSet presAssocID="{30E5FA6A-E0D9-4C13-BCA3-6EC642395027}" presName="spacing" presStyleCnt="0"/>
      <dgm:spPr/>
    </dgm:pt>
    <dgm:pt modelId="{3CEA585B-8CF7-4E5A-BA1A-E775A6DF6254}" type="pres">
      <dgm:prSet presAssocID="{7A262B23-9C18-4DB0-BF36-E4A41A805101}" presName="composite" presStyleCnt="0"/>
      <dgm:spPr/>
    </dgm:pt>
    <dgm:pt modelId="{50135FD2-4F47-4928-BF07-A4488216EC0B}" type="pres">
      <dgm:prSet presAssocID="{7A262B23-9C18-4DB0-BF36-E4A41A805101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es-PY"/>
        </a:p>
      </dgm:t>
    </dgm:pt>
    <dgm:pt modelId="{44E65772-4C6D-4DED-91C3-FF0FEAE3D619}" type="pres">
      <dgm:prSet presAssocID="{7A262B23-9C18-4DB0-BF36-E4A41A80510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E4A141F-6B75-47CA-B4A8-D8D3BCF39B06}" type="pres">
      <dgm:prSet presAssocID="{077AB6A9-808C-4140-BF7F-C814C6D3FF57}" presName="spacing" presStyleCnt="0"/>
      <dgm:spPr/>
    </dgm:pt>
    <dgm:pt modelId="{74189103-4FBD-4FF4-80B4-F9DDC96C4C6B}" type="pres">
      <dgm:prSet presAssocID="{FB91613E-62B6-4800-852E-38D7B9561516}" presName="composite" presStyleCnt="0"/>
      <dgm:spPr/>
    </dgm:pt>
    <dgm:pt modelId="{20D9729A-ECD5-402E-B7F3-323026CEAF2A}" type="pres">
      <dgm:prSet presAssocID="{FB91613E-62B6-4800-852E-38D7B956151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PY"/>
        </a:p>
      </dgm:t>
    </dgm:pt>
    <dgm:pt modelId="{EBBE3443-1894-42F7-9EE6-5CD0119BEA6E}" type="pres">
      <dgm:prSet presAssocID="{FB91613E-62B6-4800-852E-38D7B956151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80140BA-08B2-47BC-81C4-E6F8A012C2A4}" type="pres">
      <dgm:prSet presAssocID="{836A64BC-B935-4AEA-95CE-1441A19BB6CD}" presName="spacing" presStyleCnt="0"/>
      <dgm:spPr/>
    </dgm:pt>
    <dgm:pt modelId="{F1E63768-CB5A-46A5-9C12-8A8BBF3D5ADA}" type="pres">
      <dgm:prSet presAssocID="{02F7A59E-96FB-4B1A-9710-2EECDBC78DD5}" presName="composite" presStyleCnt="0"/>
      <dgm:spPr/>
    </dgm:pt>
    <dgm:pt modelId="{E0CF7FA3-DA0B-4968-9821-E81E3457397E}" type="pres">
      <dgm:prSet presAssocID="{02F7A59E-96FB-4B1A-9710-2EECDBC78DD5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Y"/>
        </a:p>
      </dgm:t>
    </dgm:pt>
    <dgm:pt modelId="{D6815C44-27C0-4B0B-B6AB-B26AB0A30C77}" type="pres">
      <dgm:prSet presAssocID="{02F7A59E-96FB-4B1A-9710-2EECDBC78DD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09E77FB1-BD80-4569-BA6F-4D23A1482565}" srcId="{D5C5CFC0-07F2-4AF0-9FAB-1D44B4B0510A}" destId="{02F7A59E-96FB-4B1A-9710-2EECDBC78DD5}" srcOrd="3" destOrd="0" parTransId="{B2588672-53BC-4C27-9E5F-30B15C16475E}" sibTransId="{E0F9138B-A5A5-4089-A4B7-5BF645D12479}"/>
    <dgm:cxn modelId="{564ADAE4-4269-4A1F-8456-BC9408E6374C}" srcId="{D5C5CFC0-07F2-4AF0-9FAB-1D44B4B0510A}" destId="{BDC255EC-D1E5-4889-ADAA-0F73B0A4F668}" srcOrd="0" destOrd="0" parTransId="{0B7C292D-F034-4BD2-AAC5-38D2E2194882}" sibTransId="{30E5FA6A-E0D9-4C13-BCA3-6EC642395027}"/>
    <dgm:cxn modelId="{D80704DA-F00F-4C1A-AAE8-132081681DDF}" type="presOf" srcId="{D5C5CFC0-07F2-4AF0-9FAB-1D44B4B0510A}" destId="{E87BB2B1-7FAF-4911-BC6C-661F46236010}" srcOrd="0" destOrd="0" presId="urn:microsoft.com/office/officeart/2005/8/layout/vList3"/>
    <dgm:cxn modelId="{61AD915A-8007-4DAE-9586-0F4B87092C81}" type="presOf" srcId="{BDC255EC-D1E5-4889-ADAA-0F73B0A4F668}" destId="{5014590A-7C8D-4160-85A0-D0B85B0166FD}" srcOrd="0" destOrd="0" presId="urn:microsoft.com/office/officeart/2005/8/layout/vList3"/>
    <dgm:cxn modelId="{99220152-4719-4103-8B95-15BE15BBF977}" srcId="{D5C5CFC0-07F2-4AF0-9FAB-1D44B4B0510A}" destId="{FB91613E-62B6-4800-852E-38D7B9561516}" srcOrd="2" destOrd="0" parTransId="{76F4B7B7-885F-45A9-B213-7B75B224C715}" sibTransId="{836A64BC-B935-4AEA-95CE-1441A19BB6CD}"/>
    <dgm:cxn modelId="{193F1E7C-7A85-46AF-8000-93AAB54C5447}" type="presOf" srcId="{FB91613E-62B6-4800-852E-38D7B9561516}" destId="{EBBE3443-1894-42F7-9EE6-5CD0119BEA6E}" srcOrd="0" destOrd="0" presId="urn:microsoft.com/office/officeart/2005/8/layout/vList3"/>
    <dgm:cxn modelId="{39A29B14-D84C-4A3E-A24E-91BEF02CED96}" type="presOf" srcId="{7A262B23-9C18-4DB0-BF36-E4A41A805101}" destId="{44E65772-4C6D-4DED-91C3-FF0FEAE3D619}" srcOrd="0" destOrd="0" presId="urn:microsoft.com/office/officeart/2005/8/layout/vList3"/>
    <dgm:cxn modelId="{9B9CDB8C-6B3A-4091-B0C7-62EC73330487}" type="presOf" srcId="{02F7A59E-96FB-4B1A-9710-2EECDBC78DD5}" destId="{D6815C44-27C0-4B0B-B6AB-B26AB0A30C77}" srcOrd="0" destOrd="0" presId="urn:microsoft.com/office/officeart/2005/8/layout/vList3"/>
    <dgm:cxn modelId="{9E6898EF-CEFE-48F9-9D48-0020CD13FED1}" srcId="{D5C5CFC0-07F2-4AF0-9FAB-1D44B4B0510A}" destId="{7A262B23-9C18-4DB0-BF36-E4A41A805101}" srcOrd="1" destOrd="0" parTransId="{4720E10A-722F-4A2C-825F-1C36BA2752B6}" sibTransId="{077AB6A9-808C-4140-BF7F-C814C6D3FF57}"/>
    <dgm:cxn modelId="{FC35C4E2-F9B6-433F-A4B3-5876B7C65C75}" type="presParOf" srcId="{E87BB2B1-7FAF-4911-BC6C-661F46236010}" destId="{655FB5F0-BF2B-40F5-833D-6358430A8693}" srcOrd="0" destOrd="0" presId="urn:microsoft.com/office/officeart/2005/8/layout/vList3"/>
    <dgm:cxn modelId="{9DFA0CDA-4BC8-4B34-A59E-9FFA6DF8711B}" type="presParOf" srcId="{655FB5F0-BF2B-40F5-833D-6358430A8693}" destId="{872076AF-1780-4665-A6FF-681B8137C8E4}" srcOrd="0" destOrd="0" presId="urn:microsoft.com/office/officeart/2005/8/layout/vList3"/>
    <dgm:cxn modelId="{89384252-29B8-4F5B-967D-AD6452423A4F}" type="presParOf" srcId="{655FB5F0-BF2B-40F5-833D-6358430A8693}" destId="{5014590A-7C8D-4160-85A0-D0B85B0166FD}" srcOrd="1" destOrd="0" presId="urn:microsoft.com/office/officeart/2005/8/layout/vList3"/>
    <dgm:cxn modelId="{B3F6E982-4DD1-4C66-98FE-749BDA0512A5}" type="presParOf" srcId="{E87BB2B1-7FAF-4911-BC6C-661F46236010}" destId="{4ABB652C-65E4-475E-BB16-0F3ED2960E65}" srcOrd="1" destOrd="0" presId="urn:microsoft.com/office/officeart/2005/8/layout/vList3"/>
    <dgm:cxn modelId="{4D68BD4F-0466-4347-A32F-B13DD558675A}" type="presParOf" srcId="{E87BB2B1-7FAF-4911-BC6C-661F46236010}" destId="{3CEA585B-8CF7-4E5A-BA1A-E775A6DF6254}" srcOrd="2" destOrd="0" presId="urn:microsoft.com/office/officeart/2005/8/layout/vList3"/>
    <dgm:cxn modelId="{2CAA83B1-BD39-4D54-BD04-DF4783606465}" type="presParOf" srcId="{3CEA585B-8CF7-4E5A-BA1A-E775A6DF6254}" destId="{50135FD2-4F47-4928-BF07-A4488216EC0B}" srcOrd="0" destOrd="0" presId="urn:microsoft.com/office/officeart/2005/8/layout/vList3"/>
    <dgm:cxn modelId="{EDBB2A93-8D09-40D0-BE8C-13EEF364CD4B}" type="presParOf" srcId="{3CEA585B-8CF7-4E5A-BA1A-E775A6DF6254}" destId="{44E65772-4C6D-4DED-91C3-FF0FEAE3D619}" srcOrd="1" destOrd="0" presId="urn:microsoft.com/office/officeart/2005/8/layout/vList3"/>
    <dgm:cxn modelId="{D51E1085-B0E3-4507-990E-D6B518D35A7B}" type="presParOf" srcId="{E87BB2B1-7FAF-4911-BC6C-661F46236010}" destId="{0E4A141F-6B75-47CA-B4A8-D8D3BCF39B06}" srcOrd="3" destOrd="0" presId="urn:microsoft.com/office/officeart/2005/8/layout/vList3"/>
    <dgm:cxn modelId="{A1C447D1-F620-405E-810A-C870B2271A8C}" type="presParOf" srcId="{E87BB2B1-7FAF-4911-BC6C-661F46236010}" destId="{74189103-4FBD-4FF4-80B4-F9DDC96C4C6B}" srcOrd="4" destOrd="0" presId="urn:microsoft.com/office/officeart/2005/8/layout/vList3"/>
    <dgm:cxn modelId="{05D295FC-9F27-4CE6-BA1D-DEFF9470EA76}" type="presParOf" srcId="{74189103-4FBD-4FF4-80B4-F9DDC96C4C6B}" destId="{20D9729A-ECD5-402E-B7F3-323026CEAF2A}" srcOrd="0" destOrd="0" presId="urn:microsoft.com/office/officeart/2005/8/layout/vList3"/>
    <dgm:cxn modelId="{B12FFF2B-E4C6-48DE-8D59-6E122D6415E6}" type="presParOf" srcId="{74189103-4FBD-4FF4-80B4-F9DDC96C4C6B}" destId="{EBBE3443-1894-42F7-9EE6-5CD0119BEA6E}" srcOrd="1" destOrd="0" presId="urn:microsoft.com/office/officeart/2005/8/layout/vList3"/>
    <dgm:cxn modelId="{16E84610-3052-4B36-89EB-E688511AE952}" type="presParOf" srcId="{E87BB2B1-7FAF-4911-BC6C-661F46236010}" destId="{F80140BA-08B2-47BC-81C4-E6F8A012C2A4}" srcOrd="5" destOrd="0" presId="urn:microsoft.com/office/officeart/2005/8/layout/vList3"/>
    <dgm:cxn modelId="{032C0CDE-8801-42B5-90EE-E47B5127BE0A}" type="presParOf" srcId="{E87BB2B1-7FAF-4911-BC6C-661F46236010}" destId="{F1E63768-CB5A-46A5-9C12-8A8BBF3D5ADA}" srcOrd="6" destOrd="0" presId="urn:microsoft.com/office/officeart/2005/8/layout/vList3"/>
    <dgm:cxn modelId="{62B76AFA-35B6-4203-B6FD-E632DABE2E7C}" type="presParOf" srcId="{F1E63768-CB5A-46A5-9C12-8A8BBF3D5ADA}" destId="{E0CF7FA3-DA0B-4968-9821-E81E3457397E}" srcOrd="0" destOrd="0" presId="urn:microsoft.com/office/officeart/2005/8/layout/vList3"/>
    <dgm:cxn modelId="{991B9707-E5CC-412C-8C86-B657306CAC98}" type="presParOf" srcId="{F1E63768-CB5A-46A5-9C12-8A8BBF3D5ADA}" destId="{D6815C44-27C0-4B0B-B6AB-B26AB0A30C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590A-7C8D-4160-85A0-D0B85B0166FD}">
      <dsp:nvSpPr>
        <dsp:cNvPr id="0" name=""/>
        <dsp:cNvSpPr/>
      </dsp:nvSpPr>
      <dsp:spPr>
        <a:xfrm rot="10800000">
          <a:off x="998058" y="1094"/>
          <a:ext cx="3266282" cy="701392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95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3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Calidad de los procesos académicos</a:t>
          </a:r>
          <a:endParaRPr lang="es-PY" sz="1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1173406" y="1094"/>
        <a:ext cx="3090934" cy="701392"/>
      </dsp:txXfrm>
    </dsp:sp>
    <dsp:sp modelId="{872076AF-1780-4665-A6FF-681B8137C8E4}">
      <dsp:nvSpPr>
        <dsp:cNvPr id="0" name=""/>
        <dsp:cNvSpPr/>
      </dsp:nvSpPr>
      <dsp:spPr>
        <a:xfrm>
          <a:off x="642557" y="13165"/>
          <a:ext cx="701392" cy="7013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5772-4C6D-4DED-91C3-FF0FEAE3D619}">
      <dsp:nvSpPr>
        <dsp:cNvPr id="0" name=""/>
        <dsp:cNvSpPr/>
      </dsp:nvSpPr>
      <dsp:spPr>
        <a:xfrm rot="10800000">
          <a:off x="998058" y="911858"/>
          <a:ext cx="3266282" cy="701392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Investigación, Desarrollo Tecnológico e Innovación (I+D+I)</a:t>
          </a:r>
          <a:endParaRPr lang="es-PY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1173406" y="911858"/>
        <a:ext cx="3090934" cy="701392"/>
      </dsp:txXfrm>
    </dsp:sp>
    <dsp:sp modelId="{50135FD2-4F47-4928-BF07-A4488216EC0B}">
      <dsp:nvSpPr>
        <dsp:cNvPr id="0" name=""/>
        <dsp:cNvSpPr/>
      </dsp:nvSpPr>
      <dsp:spPr>
        <a:xfrm>
          <a:off x="647362" y="911858"/>
          <a:ext cx="701392" cy="7013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E3443-1894-42F7-9EE6-5CD0119BEA6E}">
      <dsp:nvSpPr>
        <dsp:cNvPr id="0" name=""/>
        <dsp:cNvSpPr/>
      </dsp:nvSpPr>
      <dsp:spPr>
        <a:xfrm rot="10800000">
          <a:off x="998058" y="1822621"/>
          <a:ext cx="3266282" cy="701392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Vinculación con la sociedad a través de la extensión universitaria</a:t>
          </a:r>
        </a:p>
      </dsp:txBody>
      <dsp:txXfrm rot="10800000">
        <a:off x="1173406" y="1822621"/>
        <a:ext cx="3090934" cy="701392"/>
      </dsp:txXfrm>
    </dsp:sp>
    <dsp:sp modelId="{20D9729A-ECD5-402E-B7F3-323026CEAF2A}">
      <dsp:nvSpPr>
        <dsp:cNvPr id="0" name=""/>
        <dsp:cNvSpPr/>
      </dsp:nvSpPr>
      <dsp:spPr>
        <a:xfrm>
          <a:off x="647362" y="1822621"/>
          <a:ext cx="701392" cy="7013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15C44-27C0-4B0B-B6AB-B26AB0A30C77}">
      <dsp:nvSpPr>
        <dsp:cNvPr id="0" name=""/>
        <dsp:cNvSpPr/>
      </dsp:nvSpPr>
      <dsp:spPr>
        <a:xfrm rot="10800000">
          <a:off x="998058" y="2733385"/>
          <a:ext cx="3266282" cy="701392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9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Desarrollo</a:t>
          </a:r>
          <a:r>
            <a:rPr lang="es-PY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s-PY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Institucional</a:t>
          </a:r>
        </a:p>
      </dsp:txBody>
      <dsp:txXfrm rot="10800000">
        <a:off x="1173406" y="2733385"/>
        <a:ext cx="3090934" cy="701392"/>
      </dsp:txXfrm>
    </dsp:sp>
    <dsp:sp modelId="{E0CF7FA3-DA0B-4968-9821-E81E3457397E}">
      <dsp:nvSpPr>
        <dsp:cNvPr id="0" name=""/>
        <dsp:cNvSpPr/>
      </dsp:nvSpPr>
      <dsp:spPr>
        <a:xfrm>
          <a:off x="647362" y="2733385"/>
          <a:ext cx="701392" cy="70139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784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42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162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145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6232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779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241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461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50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4415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6AF7-1B2C-4691-8C5A-6307DEF58EAD}" type="datetimeFigureOut">
              <a:rPr lang="es-PY" smtClean="0"/>
              <a:t>11/2/2021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225B-9BD0-4057-9BF7-ED41CE0A744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922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0702" y="1673791"/>
            <a:ext cx="432878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 smtClean="0">
                <a:ln w="0"/>
                <a:solidFill>
                  <a:srgbClr val="86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VISIÓN</a:t>
            </a:r>
            <a:endParaRPr lang="es-PY" sz="28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Y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r>
              <a:rPr lang="es-MX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se consolidará como institución de Educación Superior líder a nivel nacional, logrando prestigio internacional a través de la excelencia académica, científica y tecnológica en las diferentes áreas del conocimiento, propulsando el desarrollo sostenible con un sistema de gestión integrado, sinérgico, transparente y comprometida con el bienestar de la sociedad.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13721" y="4192054"/>
            <a:ext cx="431119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 smtClean="0">
                <a:ln w="0"/>
                <a:solidFill>
                  <a:srgbClr val="86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MISIÓN</a:t>
            </a:r>
            <a:endParaRPr lang="es-PY" sz="28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5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MX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Formar </a:t>
            </a:r>
            <a:r>
              <a:rPr lang="es-MX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profesionales competentes, innovadores, éticos y socialmente responsables comprometidos con la promoción de la cultura a través de la enseñanza de calidad; así como la creación, aplicación y difusión del conocimiento orientados al bienestar de la sociedad.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74082" y="1675981"/>
            <a:ext cx="174071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800" dirty="0" smtClean="0">
                <a:ln w="0"/>
                <a:solidFill>
                  <a:srgbClr val="86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VALORES</a:t>
            </a:r>
            <a:endParaRPr lang="es-PY" sz="28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500" dirty="0" smtClean="0">
              <a:latin typeface="Arial Rounded MT Bold" panose="020F0704030504030204" pitchFamily="34" charset="0"/>
            </a:endParaRPr>
          </a:p>
          <a:p>
            <a:pPr algn="just"/>
            <a:endParaRPr lang="es-MX" sz="500" dirty="0" smtClean="0">
              <a:latin typeface="Arial Rounded MT Bold" panose="020F07040305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Compromiso</a:t>
            </a:r>
          </a:p>
          <a:p>
            <a:pPr algn="just"/>
            <a:r>
              <a:rPr lang="es-MX" sz="3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Equidad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Ética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Excelencia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Honestidad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Inclusividad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Objetividad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Respeto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093268" y="6323308"/>
            <a:ext cx="4485044" cy="461665"/>
          </a:xfrm>
          <a:prstGeom prst="rect">
            <a:avLst/>
          </a:prstGeom>
          <a:solidFill>
            <a:srgbClr val="9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Planificación y Desarrollo</a:t>
            </a:r>
          </a:p>
          <a:p>
            <a:pPr algn="ctr"/>
            <a:r>
              <a:rPr lang="es-PY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Rectorado UNA - #</a:t>
            </a:r>
            <a:r>
              <a:rPr lang="es-PY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SomosDeLaUNA</a:t>
            </a:r>
            <a:endParaRPr lang="es-PY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13052" r="58435" b="75558"/>
          <a:stretch/>
        </p:blipFill>
        <p:spPr bwMode="auto">
          <a:xfrm>
            <a:off x="4398588" y="70199"/>
            <a:ext cx="3293110" cy="88138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40" l="0" r="99807">
                        <a14:foregroundMark x1="89210" y1="3053" x2="98266" y2="34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413865" y="3056082"/>
            <a:ext cx="6858002" cy="745834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40" l="0" r="99807">
                        <a14:foregroundMark x1="89210" y1="3053" x2="98266" y2="34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-2980116" y="2980117"/>
            <a:ext cx="6858000" cy="897767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461994" y="1673791"/>
            <a:ext cx="312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800" dirty="0" smtClean="0">
                <a:ln w="0"/>
                <a:solidFill>
                  <a:srgbClr val="86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EJES ESTRATÉGICOS</a:t>
            </a:r>
            <a:endParaRPr lang="es-PY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570172176"/>
              </p:ext>
            </p:extLst>
          </p:nvPr>
        </p:nvGraphicFramePr>
        <p:xfrm>
          <a:off x="7338848" y="2317758"/>
          <a:ext cx="4911703" cy="34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Rectangle 6"/>
          <p:cNvSpPr/>
          <p:nvPr/>
        </p:nvSpPr>
        <p:spPr>
          <a:xfrm>
            <a:off x="1625038" y="996781"/>
            <a:ext cx="818326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altLang="es-PY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 ESTRATÉGICO DE LA UNA PERÍODO 2021-2025</a:t>
            </a:r>
          </a:p>
        </p:txBody>
      </p:sp>
    </p:spTree>
    <p:extLst>
      <p:ext uri="{BB962C8B-B14F-4D97-AF65-F5344CB8AC3E}">
        <p14:creationId xmlns:p14="http://schemas.microsoft.com/office/powerpoint/2010/main" val="27021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158</Words>
  <Application>Microsoft Office PowerPoint</Application>
  <PresentationFormat>Panorámica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Tahoma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</dc:creator>
  <cp:lastModifiedBy>Hewlett-Packard Company</cp:lastModifiedBy>
  <cp:revision>17</cp:revision>
  <dcterms:created xsi:type="dcterms:W3CDTF">2021-01-27T14:51:58Z</dcterms:created>
  <dcterms:modified xsi:type="dcterms:W3CDTF">2021-02-11T13:45:48Z</dcterms:modified>
</cp:coreProperties>
</file>